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4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3" r:id="rId5"/>
  </p:sldIdLst>
  <p:sldSz cx="7199313" cy="1033145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50A3"/>
    <a:srgbClr val="D7C63A"/>
    <a:srgbClr val="0098B8"/>
    <a:srgbClr val="BFAEA6"/>
    <a:srgbClr val="FFC000"/>
    <a:srgbClr val="0070C0"/>
    <a:srgbClr val="00B0F0"/>
    <a:srgbClr val="CCFF33"/>
    <a:srgbClr val="3F4388"/>
    <a:srgbClr val="008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B33574-AB45-49F6-90DD-8CB6C5375FBC}" v="149" dt="2025-09-24T14:54:12.511"/>
    <p1510:client id="{AAE86F1F-D060-4872-BFE4-076BF28C4CB8}" v="19" dt="2025-09-25T12:06:02.5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22" autoAdjust="0"/>
    <p:restoredTop sz="94660"/>
  </p:normalViewPr>
  <p:slideViewPr>
    <p:cSldViewPr snapToGrid="0">
      <p:cViewPr>
        <p:scale>
          <a:sx n="125" d="100"/>
          <a:sy n="125" d="100"/>
        </p:scale>
        <p:origin x="830" y="-44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HOUALET" userId="S::k.houalet@arfab-formation.fr::0fbb0e30-6bf5-467d-b492-e761cc9bc26b" providerId="AD" clId="Web-{AAE86F1F-D060-4872-BFE4-076BF28C4CB8}"/>
    <pc:docChg chg="modSld">
      <pc:chgData name="Karen HOUALET" userId="S::k.houalet@arfab-formation.fr::0fbb0e30-6bf5-467d-b492-e761cc9bc26b" providerId="AD" clId="Web-{AAE86F1F-D060-4872-BFE4-076BF28C4CB8}" dt="2025-09-25T12:06:02.500" v="9" actId="20577"/>
      <pc:docMkLst>
        <pc:docMk/>
      </pc:docMkLst>
      <pc:sldChg chg="modSp">
        <pc:chgData name="Karen HOUALET" userId="S::k.houalet@arfab-formation.fr::0fbb0e30-6bf5-467d-b492-e761cc9bc26b" providerId="AD" clId="Web-{AAE86F1F-D060-4872-BFE4-076BF28C4CB8}" dt="2025-09-25T12:06:02.500" v="9" actId="20577"/>
        <pc:sldMkLst>
          <pc:docMk/>
          <pc:sldMk cId="2074673053" sldId="263"/>
        </pc:sldMkLst>
        <pc:spChg chg="mod">
          <ac:chgData name="Karen HOUALET" userId="S::k.houalet@arfab-formation.fr::0fbb0e30-6bf5-467d-b492-e761cc9bc26b" providerId="AD" clId="Web-{AAE86F1F-D060-4872-BFE4-076BF28C4CB8}" dt="2025-09-25T12:06:02.500" v="9" actId="20577"/>
          <ac:spMkLst>
            <pc:docMk/>
            <pc:sldMk cId="2074673053" sldId="263"/>
            <ac:spMk id="7" creationId="{9FBE613A-D8EE-5CBA-42BA-4BDBA9405418}"/>
          </ac:spMkLst>
        </pc:spChg>
      </pc:sldChg>
    </pc:docChg>
  </pc:docChgLst>
  <pc:docChgLst>
    <pc:chgData name="Karen HOUALET" userId="S::k.houalet@arfab-formation.fr::0fbb0e30-6bf5-467d-b492-e761cc9bc26b" providerId="AD" clId="Web-{1F57ACC5-A707-B209-31A7-1F12F5701E84}"/>
    <pc:docChg chg="modSld">
      <pc:chgData name="Karen HOUALET" userId="S::k.houalet@arfab-formation.fr::0fbb0e30-6bf5-467d-b492-e761cc9bc26b" providerId="AD" clId="Web-{1F57ACC5-A707-B209-31A7-1F12F5701E84}" dt="2025-09-23T13:00:40.887" v="10" actId="20577"/>
      <pc:docMkLst>
        <pc:docMk/>
      </pc:docMkLst>
      <pc:sldChg chg="modSp">
        <pc:chgData name="Karen HOUALET" userId="S::k.houalet@arfab-formation.fr::0fbb0e30-6bf5-467d-b492-e761cc9bc26b" providerId="AD" clId="Web-{1F57ACC5-A707-B209-31A7-1F12F5701E84}" dt="2025-09-23T13:00:40.887" v="10" actId="20577"/>
        <pc:sldMkLst>
          <pc:docMk/>
          <pc:sldMk cId="2074673053" sldId="263"/>
        </pc:sldMkLst>
        <pc:spChg chg="mod">
          <ac:chgData name="Karen HOUALET" userId="S::k.houalet@arfab-formation.fr::0fbb0e30-6bf5-467d-b492-e761cc9bc26b" providerId="AD" clId="Web-{1F57ACC5-A707-B209-31A7-1F12F5701E84}" dt="2025-09-23T12:58:40.680" v="2" actId="1076"/>
          <ac:spMkLst>
            <pc:docMk/>
            <pc:sldMk cId="2074673053" sldId="263"/>
            <ac:spMk id="3" creationId="{C651AE8D-F8A7-1ED2-2D6C-10BB7BDD1B70}"/>
          </ac:spMkLst>
        </pc:spChg>
        <pc:spChg chg="mod">
          <ac:chgData name="Karen HOUALET" userId="S::k.houalet@arfab-formation.fr::0fbb0e30-6bf5-467d-b492-e761cc9bc26b" providerId="AD" clId="Web-{1F57ACC5-A707-B209-31A7-1F12F5701E84}" dt="2025-09-23T12:58:31.977" v="1" actId="14100"/>
          <ac:spMkLst>
            <pc:docMk/>
            <pc:sldMk cId="2074673053" sldId="263"/>
            <ac:spMk id="7" creationId="{9FBE613A-D8EE-5CBA-42BA-4BDBA9405418}"/>
          </ac:spMkLst>
        </pc:spChg>
        <pc:spChg chg="mod">
          <ac:chgData name="Karen HOUALET" userId="S::k.houalet@arfab-formation.fr::0fbb0e30-6bf5-467d-b492-e761cc9bc26b" providerId="AD" clId="Web-{1F57ACC5-A707-B209-31A7-1F12F5701E84}" dt="2025-09-23T13:00:40.887" v="10" actId="20577"/>
          <ac:spMkLst>
            <pc:docMk/>
            <pc:sldMk cId="2074673053" sldId="263"/>
            <ac:spMk id="8" creationId="{A5BDC171-426E-3EF5-0A1D-E990106D57F8}"/>
          </ac:spMkLst>
        </pc:spChg>
        <pc:spChg chg="mod">
          <ac:chgData name="Karen HOUALET" userId="S::k.houalet@arfab-formation.fr::0fbb0e30-6bf5-467d-b492-e761cc9bc26b" providerId="AD" clId="Web-{1F57ACC5-A707-B209-31A7-1F12F5701E84}" dt="2025-09-23T13:00:09.838" v="7" actId="20577"/>
          <ac:spMkLst>
            <pc:docMk/>
            <pc:sldMk cId="2074673053" sldId="263"/>
            <ac:spMk id="9" creationId="{7898F996-0CC8-CFA5-A1AE-EA9A5405BD48}"/>
          </ac:spMkLst>
        </pc:spChg>
        <pc:spChg chg="mod">
          <ac:chgData name="Karen HOUALET" userId="S::k.houalet@arfab-formation.fr::0fbb0e30-6bf5-467d-b492-e761cc9bc26b" providerId="AD" clId="Web-{1F57ACC5-A707-B209-31A7-1F12F5701E84}" dt="2025-09-23T12:59:08.509" v="5" actId="1076"/>
          <ac:spMkLst>
            <pc:docMk/>
            <pc:sldMk cId="2074673053" sldId="263"/>
            <ac:spMk id="14" creationId="{AF2D1B40-0F1B-2AA6-10A5-E0A418F54D87}"/>
          </ac:spMkLst>
        </pc:spChg>
      </pc:sldChg>
    </pc:docChg>
  </pc:docChgLst>
  <pc:docChgLst>
    <pc:chgData name="Jean-Pierre JAFFRAIN" userId="32bfb846-2849-47b9-b597-b0e6545c1679" providerId="ADAL" clId="{2078A88F-57BE-4742-B823-9191842644B2}"/>
    <pc:docChg chg="custSel modSld">
      <pc:chgData name="Jean-Pierre JAFFRAIN" userId="32bfb846-2849-47b9-b597-b0e6545c1679" providerId="ADAL" clId="{2078A88F-57BE-4742-B823-9191842644B2}" dt="2025-09-24T14:54:44.426" v="158" actId="1076"/>
      <pc:docMkLst>
        <pc:docMk/>
      </pc:docMkLst>
      <pc:sldChg chg="modSp mod">
        <pc:chgData name="Jean-Pierre JAFFRAIN" userId="32bfb846-2849-47b9-b597-b0e6545c1679" providerId="ADAL" clId="{2078A88F-57BE-4742-B823-9191842644B2}" dt="2025-09-24T14:54:44.426" v="158" actId="1076"/>
        <pc:sldMkLst>
          <pc:docMk/>
          <pc:sldMk cId="2074673053" sldId="263"/>
        </pc:sldMkLst>
        <pc:spChg chg="mod">
          <ac:chgData name="Jean-Pierre JAFFRAIN" userId="32bfb846-2849-47b9-b597-b0e6545c1679" providerId="ADAL" clId="{2078A88F-57BE-4742-B823-9191842644B2}" dt="2025-09-24T14:48:28.862" v="150" actId="20577"/>
          <ac:spMkLst>
            <pc:docMk/>
            <pc:sldMk cId="2074673053" sldId="263"/>
            <ac:spMk id="7" creationId="{9FBE613A-D8EE-5CBA-42BA-4BDBA9405418}"/>
          </ac:spMkLst>
        </pc:spChg>
        <pc:spChg chg="mod">
          <ac:chgData name="Jean-Pierre JAFFRAIN" userId="32bfb846-2849-47b9-b597-b0e6545c1679" providerId="ADAL" clId="{2078A88F-57BE-4742-B823-9191842644B2}" dt="2025-09-24T14:54:44.426" v="158" actId="1076"/>
          <ac:spMkLst>
            <pc:docMk/>
            <pc:sldMk cId="2074673053" sldId="263"/>
            <ac:spMk id="9" creationId="{7898F996-0CC8-CFA5-A1AE-EA9A5405BD48}"/>
          </ac:spMkLst>
        </pc:spChg>
        <pc:spChg chg="mod">
          <ac:chgData name="Jean-Pierre JAFFRAIN" userId="32bfb846-2849-47b9-b597-b0e6545c1679" providerId="ADAL" clId="{2078A88F-57BE-4742-B823-9191842644B2}" dt="2025-09-23T12:47:54.984" v="59" actId="1076"/>
          <ac:spMkLst>
            <pc:docMk/>
            <pc:sldMk cId="2074673053" sldId="263"/>
            <ac:spMk id="11" creationId="{6436D5B1-9780-D2E6-563D-9670D26254C3}"/>
          </ac:spMkLst>
        </pc:spChg>
        <pc:spChg chg="mod">
          <ac:chgData name="Jean-Pierre JAFFRAIN" userId="32bfb846-2849-47b9-b597-b0e6545c1679" providerId="ADAL" clId="{2078A88F-57BE-4742-B823-9191842644B2}" dt="2025-09-23T12:47:51.112" v="58" actId="1076"/>
          <ac:spMkLst>
            <pc:docMk/>
            <pc:sldMk cId="2074673053" sldId="263"/>
            <ac:spMk id="15" creationId="{3473CD93-9BC3-8965-917B-250A9CD054FE}"/>
          </ac:spMkLst>
        </pc:spChg>
        <pc:spChg chg="mod">
          <ac:chgData name="Jean-Pierre JAFFRAIN" userId="32bfb846-2849-47b9-b597-b0e6545c1679" providerId="ADAL" clId="{2078A88F-57BE-4742-B823-9191842644B2}" dt="2025-09-23T12:47:41.650" v="56" actId="1076"/>
          <ac:spMkLst>
            <pc:docMk/>
            <pc:sldMk cId="2074673053" sldId="263"/>
            <ac:spMk id="18" creationId="{4C5EFC47-C1CF-4CA8-CA36-86889B6A3F92}"/>
          </ac:spMkLst>
        </pc:spChg>
        <pc:grpChg chg="mod">
          <ac:chgData name="Jean-Pierre JAFFRAIN" userId="32bfb846-2849-47b9-b597-b0e6545c1679" providerId="ADAL" clId="{2078A88F-57BE-4742-B823-9191842644B2}" dt="2025-09-23T12:47:54.984" v="59" actId="1076"/>
          <ac:grpSpMkLst>
            <pc:docMk/>
            <pc:sldMk cId="2074673053" sldId="263"/>
            <ac:grpSpMk id="13" creationId="{5A20B266-5687-06D7-C3BA-2EED9076CA70}"/>
          </ac:grpSpMkLst>
        </pc:grpChg>
        <pc:picChg chg="mod">
          <ac:chgData name="Jean-Pierre JAFFRAIN" userId="32bfb846-2849-47b9-b597-b0e6545c1679" providerId="ADAL" clId="{2078A88F-57BE-4742-B823-9191842644B2}" dt="2025-09-23T12:47:54.984" v="59" actId="1076"/>
          <ac:picMkLst>
            <pc:docMk/>
            <pc:sldMk cId="2074673053" sldId="263"/>
            <ac:picMk id="12" creationId="{93A8B99B-384B-C16F-DA09-D9FF063C604B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267ADC2C-B01C-3C2A-4DB4-061D2034B7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AC023F7-8429-51F4-0267-73E8706BD21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58307-72CD-4518-9768-83AF8A755DEB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E43FAAB-01A3-64FB-31CB-3FD1270E92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Association Régionale de Formation pour l’Artisanat du Bâtiment				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9BFFAF7-69F7-2FBD-D353-6878BE75C67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048D2-7FE3-4D14-92B8-7FF08B0783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09211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861F38-BE0E-4005-AF3E-7D085E626C9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32025" y="1241425"/>
            <a:ext cx="23336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Association Régionale de Formation pour l’Artisanat du Bâtiment				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AC3FC-F45C-4B2D-80C3-5F98F06D09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0825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690819"/>
            <a:ext cx="6119416" cy="3596875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5426403"/>
            <a:ext cx="5399485" cy="2494375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504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13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550054"/>
            <a:ext cx="1552352" cy="8755426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550054"/>
            <a:ext cx="4567064" cy="8755426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635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2379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2575691"/>
            <a:ext cx="6209407" cy="4297595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6913943"/>
            <a:ext cx="6209407" cy="2260004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798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2750270"/>
            <a:ext cx="3059708" cy="655521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2750270"/>
            <a:ext cx="3059708" cy="655521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64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550056"/>
            <a:ext cx="6209407" cy="199693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2532641"/>
            <a:ext cx="3045646" cy="1241208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3773849"/>
            <a:ext cx="3045646" cy="555076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2532641"/>
            <a:ext cx="3060646" cy="1241208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3773849"/>
            <a:ext cx="3060646" cy="555076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133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797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041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88763"/>
            <a:ext cx="2321966" cy="2410672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487540"/>
            <a:ext cx="3644652" cy="7342026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099435"/>
            <a:ext cx="2321966" cy="5742087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0968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688763"/>
            <a:ext cx="2321966" cy="2410672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487540"/>
            <a:ext cx="3644652" cy="7342026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3099435"/>
            <a:ext cx="2321966" cy="5742087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07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550056"/>
            <a:ext cx="6209407" cy="1996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2750270"/>
            <a:ext cx="6209407" cy="6555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9575726"/>
            <a:ext cx="1619845" cy="550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3A968-22BD-4D4E-AF66-2917B0162A68}" type="datetimeFigureOut">
              <a:rPr lang="fr-FR" smtClean="0"/>
              <a:t>16/02/2026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9575726"/>
            <a:ext cx="2429768" cy="550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9575726"/>
            <a:ext cx="1619845" cy="55005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86625-382B-4902-96C0-7458C724674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72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CF76A-FFBC-5457-C8E8-00BC13AB3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7">
            <a:extLst>
              <a:ext uri="{FF2B5EF4-FFF2-40B4-BE49-F238E27FC236}">
                <a16:creationId xmlns:a16="http://schemas.microsoft.com/office/drawing/2014/main" id="{1C905369-C52F-026E-9ADA-9ED6E5762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74" y="10185245"/>
            <a:ext cx="7133768" cy="4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41C4305A-E9EA-A66C-D5BA-C239553192CD}"/>
              </a:ext>
            </a:extLst>
          </p:cNvPr>
          <p:cNvSpPr/>
          <p:nvPr/>
        </p:nvSpPr>
        <p:spPr>
          <a:xfrm>
            <a:off x="174819" y="129545"/>
            <a:ext cx="4630862" cy="82660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368" tIns="47685" rIns="95368" bIns="476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>
                <a:solidFill>
                  <a:schemeClr val="bg1"/>
                </a:solidFill>
                <a:latin typeface="MrEavesXLModOT-Heavy" panose="020B0903060502020204" pitchFamily="34" charset="0"/>
              </a:rPr>
              <a:t>FEE Bât* RENO PERF : </a:t>
            </a:r>
            <a:r>
              <a:rPr lang="fr-FR" sz="1400" b="1" dirty="0">
                <a:latin typeface="MrEavesXLModOT-Book" panose="020B0503060502020202" pitchFamily="34" charset="0"/>
              </a:rPr>
              <a:t>Mise en œuvre d’émetteurs électriques performants et régulation associée dans des bâtiments existants</a:t>
            </a:r>
            <a:endParaRPr lang="fr-FR" b="1" dirty="0">
              <a:latin typeface="MrEavesXLModOT-Book" panose="020B0503060502020202" pitchFamily="34" charset="0"/>
            </a:endParaRPr>
          </a:p>
          <a:p>
            <a:pPr algn="ctr"/>
            <a:r>
              <a:rPr lang="fr-FR" sz="900" i="1" dirty="0">
                <a:solidFill>
                  <a:schemeClr val="bg1"/>
                </a:solidFill>
                <a:latin typeface="MrEavesXLModOT-Book" panose="020B0503060502020202" pitchFamily="34" charset="0"/>
              </a:rPr>
              <a:t>* </a:t>
            </a:r>
            <a:r>
              <a:rPr lang="fr-FR" sz="900" dirty="0">
                <a:solidFill>
                  <a:schemeClr val="bg1"/>
                </a:solidFill>
                <a:latin typeface="MrEavesXLModOT-Book" panose="020B0503060502020202" pitchFamily="34" charset="0"/>
              </a:rPr>
              <a:t>Formation aux Economies d’Energie dans le Bâtiment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C651AE8D-F8A7-1ED2-2D6C-10BB7BDD1B70}"/>
              </a:ext>
            </a:extLst>
          </p:cNvPr>
          <p:cNvSpPr/>
          <p:nvPr/>
        </p:nvSpPr>
        <p:spPr>
          <a:xfrm>
            <a:off x="180223" y="1242428"/>
            <a:ext cx="3328056" cy="7956514"/>
          </a:xfrm>
          <a:prstGeom prst="roundRect">
            <a:avLst>
              <a:gd name="adj" fmla="val 7380"/>
            </a:avLst>
          </a:prstGeom>
          <a:solidFill>
            <a:srgbClr val="ECE7E4"/>
          </a:solidFill>
          <a:ln>
            <a:solidFill>
              <a:srgbClr val="E5E6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368" tIns="47685" rIns="95368" bIns="476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44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FBE613A-D8EE-5CBA-42BA-4BDBA9405418}"/>
              </a:ext>
            </a:extLst>
          </p:cNvPr>
          <p:cNvSpPr txBox="1"/>
          <p:nvPr/>
        </p:nvSpPr>
        <p:spPr>
          <a:xfrm>
            <a:off x="179581" y="1310834"/>
            <a:ext cx="3321985" cy="83253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fr-FR" sz="1000" dirty="0">
                <a:solidFill>
                  <a:srgbClr val="E9522B"/>
                </a:solidFill>
                <a:latin typeface="MrEavesXLModOT-Bold" panose="020B0803060502020204" pitchFamily="34" charset="0"/>
              </a:rPr>
              <a:t>ENJEUX 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Intégrer les enjeux du marché de la rénovation énergétique et connaître les principes et technologies existantes des émetteurs électriques et régulateurs de température.</a:t>
            </a:r>
            <a:endParaRPr lang="fr-FR" sz="1000" dirty="0">
              <a:solidFill>
                <a:srgbClr val="0083A1"/>
              </a:solidFill>
              <a:latin typeface="MrEavesXLModOT-Bold" panose="020B0803060502020204" pitchFamily="34" charset="0"/>
            </a:endParaRPr>
          </a:p>
          <a:p>
            <a:pPr algn="just"/>
            <a:endParaRPr lang="fr-FR" sz="1000" dirty="0">
              <a:solidFill>
                <a:srgbClr val="0083A1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1000" dirty="0">
                <a:solidFill>
                  <a:srgbClr val="0083A1"/>
                </a:solidFill>
                <a:latin typeface="MrEavesXLModOT-Bold" panose="020B0803060502020204" pitchFamily="34" charset="0"/>
              </a:rPr>
              <a:t>OBJECTIFS PEDAGOGIQUES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Maîtriser les technologies existantes des émetteurs électriques et régulateurs de température​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Repérer les principaux écarts et pathologies en lien avec cette catégorie de travaux et mettre en œuvre les moyens pour les éviter​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Respecter les exigences réglementaires ​et évaluer les besoins de chauffage  ;​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Dimensionner des émetteurs en fonction des besoins de chauffage en vue d’éviter les principaux écarts et pathologies observés​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Mettre en œuvre les émetteurs électriques en vue de traiter les points singuliers et éviter les écarts et contre-performances​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Mettre en service le système de chauffage électrique régulé​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000" dirty="0">
                <a:latin typeface="MrEavesXLModOT-Book" panose="020B0503060502020202" pitchFamily="34" charset="0"/>
              </a:rPr>
              <a:t>Identifier les aides financières existantes en fonction de la situation et du revenu fiscal du client.</a:t>
            </a:r>
          </a:p>
          <a:p>
            <a:pPr algn="just"/>
            <a:endParaRPr lang="fr-FR" sz="1000" dirty="0">
              <a:solidFill>
                <a:srgbClr val="D4BE30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1000" dirty="0">
                <a:solidFill>
                  <a:srgbClr val="D4BE30"/>
                </a:solidFill>
                <a:latin typeface="MrEavesXLModOT-Bold" panose="020B0803060502020204" pitchFamily="34" charset="0"/>
              </a:rPr>
              <a:t>PUBLIC 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Chefs d’entreprise, artisans, techniciens, conducteurs de travaux, personnel de chantier, Référent technique « RGE* » de l'entreprise ; …</a:t>
            </a:r>
          </a:p>
          <a:p>
            <a:pPr algn="just"/>
            <a:endParaRPr lang="fr-FR" sz="1000" dirty="0">
              <a:solidFill>
                <a:srgbClr val="EE5221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1000" dirty="0">
                <a:solidFill>
                  <a:srgbClr val="EE5221"/>
                </a:solidFill>
                <a:latin typeface="MrEavesXLModOT-Bold" panose="020B0803060502020204" pitchFamily="34" charset="0"/>
              </a:rPr>
              <a:t>PRÉREQUIS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Maîtriser les fondamentaux de son métier.</a:t>
            </a:r>
          </a:p>
          <a:p>
            <a:pPr algn="just"/>
            <a:endParaRPr lang="fr-FR" sz="1000" dirty="0">
              <a:solidFill>
                <a:srgbClr val="3F4388"/>
              </a:solidFill>
              <a:latin typeface="MrEavesXLModOT-Bold" panose="020B0803060502020204" pitchFamily="34" charset="0"/>
            </a:endParaRPr>
          </a:p>
          <a:p>
            <a:pPr algn="just"/>
            <a:r>
              <a:rPr lang="fr-FR" sz="1000" dirty="0">
                <a:solidFill>
                  <a:srgbClr val="3F4388"/>
                </a:solidFill>
                <a:latin typeface="MrEavesXLModOT-Bold" panose="020B0803060502020204" pitchFamily="34" charset="0"/>
              </a:rPr>
              <a:t>MÉTHODES</a:t>
            </a: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E-Learning 100 % distanciel</a:t>
            </a:r>
            <a:r>
              <a:rPr lang="fr-FR" sz="1000" dirty="0">
                <a:latin typeface="MrEavesXLModOT-Book" panose="020B0503060502020202" pitchFamily="34" charset="0"/>
              </a:rPr>
              <a:t>, formation à distance en autonomie via la plateforme </a:t>
            </a:r>
            <a:r>
              <a:rPr lang="fr-FR" sz="1000" b="1" dirty="0">
                <a:latin typeface="MrEavesXLModOT-Book" panose="020B0503060502020202" pitchFamily="34" charset="0"/>
              </a:rPr>
              <a:t>360 </a:t>
            </a:r>
            <a:r>
              <a:rPr lang="fr-FR" sz="1000" b="1" dirty="0" err="1">
                <a:latin typeface="MrEavesXLModOT-Book" panose="020B0503060502020202" pitchFamily="34" charset="0"/>
              </a:rPr>
              <a:t>learning</a:t>
            </a:r>
            <a:r>
              <a:rPr lang="fr-FR" sz="1000" b="1" dirty="0">
                <a:latin typeface="MrEavesXLModOT-Book" panose="020B0503060502020202" pitchFamily="34" charset="0"/>
              </a:rPr>
              <a:t>.</a:t>
            </a:r>
            <a:r>
              <a:rPr lang="fr-FR" sz="1000" dirty="0">
                <a:latin typeface="MrEavesXLModOT-Book" panose="020B0503060502020202" pitchFamily="34" charset="0"/>
              </a:rPr>
              <a:t> Exercices/Etudes de cas/Questionnaire à Choix Multiples. Une assistance technique est disponible par téléphone pour vous aider en cas de difficulté.</a:t>
            </a:r>
          </a:p>
          <a:p>
            <a:pPr algn="just"/>
            <a:endParaRPr lang="fr-FR" sz="10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1000" dirty="0">
                <a:solidFill>
                  <a:srgbClr val="0083A1"/>
                </a:solidFill>
                <a:latin typeface="MrEavesXLModOT-Bold" panose="020B0803060502020204" pitchFamily="34" charset="0"/>
              </a:rPr>
              <a:t>NOMBRE DE PARTICIPANTS : </a:t>
            </a:r>
            <a:r>
              <a:rPr lang="fr-FR" sz="1000" dirty="0">
                <a:latin typeface="MrEavesXLModOT-Book" panose="020B0503060502020202" pitchFamily="34" charset="0"/>
              </a:rPr>
              <a:t>Pas de minimum.</a:t>
            </a:r>
          </a:p>
          <a:p>
            <a:pPr algn="just"/>
            <a:endParaRPr lang="fr-FR" sz="10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1000" dirty="0">
                <a:solidFill>
                  <a:srgbClr val="D4BE30"/>
                </a:solidFill>
                <a:latin typeface="MrEavesXLModOT-Bold" panose="020B0803060502020204" pitchFamily="34" charset="0"/>
              </a:rPr>
              <a:t>À PREVOIR / A NOTER :</a:t>
            </a:r>
          </a:p>
          <a:p>
            <a:pPr algn="just"/>
            <a:r>
              <a:rPr lang="fr-FR" sz="1000" b="1" u="sng" dirty="0">
                <a:latin typeface="MrEavesXLModOT-Book" panose="020B0503060502020202" pitchFamily="34" charset="0"/>
              </a:rPr>
              <a:t>En distanciel</a:t>
            </a:r>
            <a:r>
              <a:rPr lang="fr-FR" sz="1000" b="1" dirty="0">
                <a:latin typeface="MrEavesXLModOT-Book" panose="020B0503060502020202" pitchFamily="34" charset="0"/>
              </a:rPr>
              <a:t> : </a:t>
            </a:r>
            <a:r>
              <a:rPr lang="fr-FR" sz="1000" dirty="0">
                <a:latin typeface="MrEavesXLModOT-Book" panose="020B0503060502020202" pitchFamily="34" charset="0"/>
              </a:rPr>
              <a:t>Prévoir un ordinateur (ou une tablette) avec du son, d’ une connexion internet haut débit et un accès à une boite mail pour le passage du QCM « RGE*.</a:t>
            </a:r>
          </a:p>
          <a:p>
            <a:pPr algn="just"/>
            <a:r>
              <a:rPr lang="fr-FR" sz="900" i="1" dirty="0">
                <a:latin typeface="MrEavesXLModOT-Book" panose="020B0503060502020202" pitchFamily="34" charset="0"/>
              </a:rPr>
              <a:t>*Reconnu Garant de l’Environnement</a:t>
            </a:r>
          </a:p>
          <a:p>
            <a:pPr algn="just"/>
            <a:endParaRPr lang="fr-FR" sz="10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Cette formation prépare le professionnel qui le souhaite à passer </a:t>
            </a:r>
            <a:r>
              <a:rPr lang="fr-FR" sz="1000" b="1" dirty="0">
                <a:latin typeface="MrEavesXLModOT-Book" panose="020B0503060502020202" pitchFamily="34" charset="0"/>
              </a:rPr>
              <a:t>le contrôle de connaissances réglementaires (dit QCM RGE*) relatif aux connaissances spécifiques </a:t>
            </a:r>
            <a:r>
              <a:rPr lang="fr-FR" sz="1000" dirty="0">
                <a:latin typeface="MrEavesXLModOT-Book" panose="020B0503060502020202" pitchFamily="34" charset="0"/>
              </a:rPr>
              <a:t> attendues à compter du 1er octobre 2025. La réussite de ce QCM RGE* est </a:t>
            </a:r>
            <a:r>
              <a:rPr lang="fr-FR" sz="1000" b="1" dirty="0">
                <a:latin typeface="MrEavesXLModOT-Book" panose="020B0503060502020202" pitchFamily="34" charset="0"/>
              </a:rPr>
              <a:t> une des conditions d’accès au signe RGE.</a:t>
            </a:r>
            <a:endParaRPr lang="fr-FR" sz="1000" dirty="0">
              <a:latin typeface="MrEavesXLModOT-Book" panose="020B0503060502020202" pitchFamily="34" charset="0"/>
            </a:endParaRPr>
          </a:p>
          <a:p>
            <a:pPr algn="just"/>
            <a:endParaRPr lang="fr-FR" sz="800" dirty="0">
              <a:latin typeface="MrEavesXLModOT-Book" panose="020B0503060502020202" pitchFamily="34" charset="0"/>
            </a:endParaRPr>
          </a:p>
          <a:p>
            <a:pPr algn="just"/>
            <a:endParaRPr lang="fr-FR" sz="700" i="1" dirty="0">
              <a:latin typeface="MrEavesXLModOT-Book" panose="020B0503060502020202" pitchFamily="34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7898F996-0CC8-CFA5-A1AE-EA9A5405BD48}"/>
              </a:ext>
            </a:extLst>
          </p:cNvPr>
          <p:cNvSpPr txBox="1"/>
          <p:nvPr/>
        </p:nvSpPr>
        <p:spPr>
          <a:xfrm>
            <a:off x="3686437" y="1782746"/>
            <a:ext cx="3471536" cy="53399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/>
            <a:r>
              <a:rPr lang="fr-FR" sz="1100" b="1" dirty="0">
                <a:latin typeface="MrEavesXLModOT-Book" panose="020B0503060502020202" pitchFamily="34" charset="0"/>
              </a:rPr>
              <a:t>Connaître les principes et technologies existantes d’émetteurs électriques et régulateurs de température</a:t>
            </a:r>
            <a:endParaRPr lang="fr-FR" sz="1100" dirty="0">
              <a:latin typeface="MrEavesXLModOT-Book" panose="020B0503060502020202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rEavesXLModOT-Book" panose="020B0503060502020202" pitchFamily="34" charset="0"/>
              </a:rPr>
              <a:t>Maitriser les grands principes et technologies associées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rEavesXLModOT-Book" panose="020B0503060502020202" pitchFamily="34" charset="0"/>
              </a:rPr>
              <a:t>Identifier les principaux domaines de travaux en interface avec mon métier </a:t>
            </a:r>
          </a:p>
          <a:p>
            <a:pPr algn="just"/>
            <a:r>
              <a:rPr lang="fr-FR" sz="1100" dirty="0">
                <a:latin typeface="MrEavesXLModOT-Book" panose="020B0503060502020202" pitchFamily="34" charset="0"/>
              </a:rPr>
              <a:t> </a:t>
            </a:r>
          </a:p>
          <a:p>
            <a:pPr algn="just"/>
            <a:r>
              <a:rPr lang="fr-FR" sz="1100" b="1" dirty="0">
                <a:latin typeface="MrEavesXLModOT-Book" panose="020B0503060502020202" pitchFamily="34" charset="0"/>
              </a:rPr>
              <a:t>Comprendre les principaux écarts et pathologies observés en lien avec les émetteurs électriques</a:t>
            </a:r>
            <a:endParaRPr lang="fr-FR" sz="1100" dirty="0">
              <a:latin typeface="MrEavesXLModOT-Book" panose="020B0503060502020202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rEavesXLModOT-Book" panose="020B0503060502020202" pitchFamily="34" charset="0"/>
              </a:rPr>
              <a:t>Repérer les principaux écarts et pathologies en lien avec cette catégorie de travaux et mettre en œuvre les moyens pour les éviter</a:t>
            </a:r>
          </a:p>
          <a:p>
            <a:pPr algn="just"/>
            <a:r>
              <a:rPr lang="fr-FR" sz="1100" dirty="0">
                <a:latin typeface="MrEavesXLModOT-Book" panose="020B0503060502020202" pitchFamily="34" charset="0"/>
              </a:rPr>
              <a:t> </a:t>
            </a:r>
          </a:p>
          <a:p>
            <a:pPr algn="just"/>
            <a:r>
              <a:rPr lang="fr-FR" sz="1100" b="1" dirty="0">
                <a:latin typeface="MrEavesXLModOT-Book" panose="020B0503060502020202" pitchFamily="34" charset="0"/>
              </a:rPr>
              <a:t>Eviter les principaux écarts et pathologies observés par le dimensionnement, la mise en œuvre et en service d’une installation de chauffage électrique</a:t>
            </a:r>
            <a:endParaRPr lang="fr-FR" sz="1100" dirty="0">
              <a:latin typeface="MrEavesXLModOT-Book" panose="020B0503060502020202" pitchFamily="34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rEavesXLModOT-Book" panose="020B0503060502020202" pitchFamily="34" charset="0"/>
              </a:rPr>
              <a:t>Respecter les exigences réglementaires​ et évaluer les besoins de chauffage ;​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rEavesXLModOT-Book" panose="020B0503060502020202" pitchFamily="34" charset="0"/>
              </a:rPr>
              <a:t>Dimensionner des émetteurs en fonction des besoins de chauffage en vue d’éviter les principaux écarts et pathologies observés​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rEavesXLModOT-Book" panose="020B0503060502020202" pitchFamily="34" charset="0"/>
              </a:rPr>
              <a:t>Mettre en œuvre les émetteurs électriques en vue de traiter les points singuliers et éviter les écarts et contre-performances​ 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MrEavesXLModOT-Book" panose="020B0503060502020202" pitchFamily="34" charset="0"/>
              </a:rPr>
              <a:t>Identifier les aides financières existantes en fonction de la situation et du revenu fiscal du client.</a:t>
            </a:r>
          </a:p>
          <a:p>
            <a:pPr algn="just"/>
            <a:endParaRPr lang="fr-FR" sz="1100" dirty="0">
              <a:latin typeface="MrEavesXLModOT-Book" panose="020B0503060502020202" pitchFamily="34" charset="0"/>
            </a:endParaRPr>
          </a:p>
          <a:p>
            <a:pPr algn="just"/>
            <a:r>
              <a:rPr lang="fr-FR" sz="1000" b="1" dirty="0">
                <a:latin typeface="MrEavesXLModOT-Book" panose="020B0503060502020202" pitchFamily="34" charset="0"/>
              </a:rPr>
              <a:t>QCM de contrôle des connaissances</a:t>
            </a:r>
            <a:r>
              <a:rPr lang="fr-FR" sz="1000" dirty="0">
                <a:latin typeface="MrEavesXLModOT-Book" panose="020B0503060502020202" pitchFamily="34" charset="0"/>
              </a:rPr>
              <a:t>. (un seul passage à l’issue de la formation – tout test additionnel sera facturé 60 € NT supplémentaires).</a:t>
            </a:r>
            <a:r>
              <a:rPr lang="fr-FR" sz="1100" dirty="0"/>
              <a:t> Le passage du QCM est obligatoirement en présentiel.</a:t>
            </a:r>
          </a:p>
          <a:p>
            <a:pPr algn="just"/>
            <a:endParaRPr lang="fr-FR" sz="1100" dirty="0">
              <a:latin typeface="MrEavesXLModOT-Book" panose="020B0503060502020202" pitchFamily="34" charset="0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4C5EFC47-C1CF-4CA8-CA36-86889B6A3F92}"/>
              </a:ext>
            </a:extLst>
          </p:cNvPr>
          <p:cNvSpPr/>
          <p:nvPr/>
        </p:nvSpPr>
        <p:spPr>
          <a:xfrm>
            <a:off x="3686437" y="8747924"/>
            <a:ext cx="3328056" cy="45215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5368" tIns="47685" rIns="95368" bIns="4768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dirty="0">
                <a:latin typeface="MrEavesXLModOT-Bold" panose="020B0803060502020204" pitchFamily="34" charset="0"/>
              </a:rPr>
              <a:t>PRIX : 125 € + 35 € QCM </a:t>
            </a:r>
          </a:p>
          <a:p>
            <a:pPr algn="ctr"/>
            <a:r>
              <a:rPr lang="fr-FR" sz="1400" dirty="0">
                <a:latin typeface="MrEavesXLModOT-Bold" panose="020B0803060502020204" pitchFamily="34" charset="0"/>
              </a:rPr>
              <a:t>Net de Taxe / stagiaire</a:t>
            </a:r>
            <a:r>
              <a:rPr lang="fr-FR" sz="1100" dirty="0">
                <a:latin typeface="MrEavesXLModOT-Bold" panose="020B0803060502020204" pitchFamily="34" charset="0"/>
              </a:rPr>
              <a:t> </a:t>
            </a:r>
          </a:p>
        </p:txBody>
      </p:sp>
      <p:grpSp>
        <p:nvGrpSpPr>
          <p:cNvPr id="10" name="Groupe 9">
            <a:extLst>
              <a:ext uri="{FF2B5EF4-FFF2-40B4-BE49-F238E27FC236}">
                <a16:creationId xmlns:a16="http://schemas.microsoft.com/office/drawing/2014/main" id="{E4C1D27B-FB58-A357-5A6C-FDB5B34CE893}"/>
              </a:ext>
            </a:extLst>
          </p:cNvPr>
          <p:cNvGrpSpPr/>
          <p:nvPr/>
        </p:nvGrpSpPr>
        <p:grpSpPr>
          <a:xfrm>
            <a:off x="3691606" y="1240536"/>
            <a:ext cx="3382430" cy="424733"/>
            <a:chOff x="3723505" y="1240536"/>
            <a:chExt cx="3382430" cy="424733"/>
          </a:xfrm>
        </p:grpSpPr>
        <p:pic>
          <p:nvPicPr>
            <p:cNvPr id="19" name="Image 7">
              <a:extLst>
                <a:ext uri="{FF2B5EF4-FFF2-40B4-BE49-F238E27FC236}">
                  <a16:creationId xmlns:a16="http://schemas.microsoft.com/office/drawing/2014/main" id="{6C826B05-8AE7-A435-2CC9-97B917CBF5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6141" y="1619550"/>
              <a:ext cx="3061226" cy="457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A5BDC171-426E-3EF5-0A1D-E990106D57F8}"/>
                </a:ext>
              </a:extLst>
            </p:cNvPr>
            <p:cNvSpPr txBox="1">
              <a:spLocks/>
            </p:cNvSpPr>
            <p:nvPr/>
          </p:nvSpPr>
          <p:spPr>
            <a:xfrm>
              <a:off x="3723505" y="1240536"/>
              <a:ext cx="3382430" cy="338554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fr-FR" sz="1600" dirty="0">
                  <a:latin typeface="MrEavesXLModOT-Bold"/>
                </a:rPr>
                <a:t>PROGRAMME :</a:t>
              </a:r>
              <a:r>
                <a:rPr lang="fr-FR" sz="1100" dirty="0">
                  <a:latin typeface="MrEavesXLModOT-Bold"/>
                </a:rPr>
                <a:t> 0,5 jour (3,5 + 1 heures de QCM)</a:t>
              </a:r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5A20B266-5687-06D7-C3BA-2EED9076CA70}"/>
              </a:ext>
            </a:extLst>
          </p:cNvPr>
          <p:cNvGrpSpPr/>
          <p:nvPr/>
        </p:nvGrpSpPr>
        <p:grpSpPr>
          <a:xfrm>
            <a:off x="3717674" y="7117951"/>
            <a:ext cx="3134356" cy="346345"/>
            <a:chOff x="3599656" y="6577597"/>
            <a:chExt cx="1930422" cy="346345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6436D5B1-9780-D2E6-563D-9670D26254C3}"/>
                </a:ext>
              </a:extLst>
            </p:cNvPr>
            <p:cNvSpPr txBox="1">
              <a:spLocks/>
            </p:cNvSpPr>
            <p:nvPr/>
          </p:nvSpPr>
          <p:spPr>
            <a:xfrm>
              <a:off x="3599656" y="6577597"/>
              <a:ext cx="66931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>
                  <a:latin typeface="MrEavesXLModOT-Bold" panose="020B0803060502020204" pitchFamily="34" charset="0"/>
                </a:rPr>
                <a:t>SUIVI</a:t>
              </a:r>
            </a:p>
          </p:txBody>
        </p:sp>
        <p:pic>
          <p:nvPicPr>
            <p:cNvPr id="12" name="Image 7">
              <a:extLst>
                <a:ext uri="{FF2B5EF4-FFF2-40B4-BE49-F238E27FC236}">
                  <a16:creationId xmlns:a16="http://schemas.microsoft.com/office/drawing/2014/main" id="{93A8B99B-384B-C16F-DA09-D9FF063C60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51371" y="6878223"/>
              <a:ext cx="1878707" cy="457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ZoneTexte 4">
            <a:extLst>
              <a:ext uri="{FF2B5EF4-FFF2-40B4-BE49-F238E27FC236}">
                <a16:creationId xmlns:a16="http://schemas.microsoft.com/office/drawing/2014/main" id="{43D6DB03-2BD8-BE43-F11C-88DA76B15ACA}"/>
              </a:ext>
            </a:extLst>
          </p:cNvPr>
          <p:cNvSpPr txBox="1"/>
          <p:nvPr/>
        </p:nvSpPr>
        <p:spPr>
          <a:xfrm>
            <a:off x="174818" y="9552168"/>
            <a:ext cx="64139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>
                <a:latin typeface="MrEavesXLModOT-Bold" panose="020B0803060502020204" pitchFamily="34" charset="0"/>
              </a:rPr>
              <a:t>Association Régionale de Formation pour l’Artisanat du Bâtiment</a:t>
            </a:r>
          </a:p>
          <a:p>
            <a:r>
              <a:rPr lang="fr-FR" sz="1000">
                <a:latin typeface="MrEavesXLModOT-Light" panose="020B0303060502020202" pitchFamily="34" charset="0"/>
              </a:rPr>
              <a:t>40 Rue du Bignon, Immeuble Delta 6, 35510 CESSON SEVIGNE – SIRET 352 013 486 00043 – NDA : 533502544 35</a:t>
            </a:r>
          </a:p>
          <a:p>
            <a:r>
              <a:rPr lang="fr-FR" sz="1000">
                <a:latin typeface="MrEavesXLModOT-Light" panose="020B0303060502020202" pitchFamily="34" charset="0"/>
              </a:rPr>
              <a:t>Tél. 02 99 85 51 21 –  contact@arfab-formation.fr – www.arfab-formation.fr 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AF2D1B40-0F1B-2AA6-10A5-E0A418F54D87}"/>
              </a:ext>
            </a:extLst>
          </p:cNvPr>
          <p:cNvSpPr txBox="1"/>
          <p:nvPr/>
        </p:nvSpPr>
        <p:spPr>
          <a:xfrm>
            <a:off x="5648059" y="9855938"/>
            <a:ext cx="188137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00">
                <a:latin typeface="MrEavesXLModOT-Book" panose="020B0503060502020202" pitchFamily="34" charset="0"/>
              </a:rPr>
              <a:t>F2 34 – MAJ : </a:t>
            </a:r>
            <a:fld id="{D5F77F4E-88C0-4A44-B2DE-63D327F8A6B8}" type="datetime1">
              <a:rPr lang="fr-FR" sz="900" smtClean="0">
                <a:latin typeface="MrEavesXLModOT-Book" panose="020B0503060502020202" pitchFamily="34" charset="0"/>
              </a:rPr>
              <a:t>16/02/2026</a:t>
            </a:fld>
            <a:endParaRPr lang="fr-FR" sz="900">
              <a:latin typeface="MrEavesXLModOT-Book" panose="020B0503060502020202" pitchFamily="34" charset="0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3473CD93-9BC3-8965-917B-250A9CD054FE}"/>
              </a:ext>
            </a:extLst>
          </p:cNvPr>
          <p:cNvSpPr txBox="1"/>
          <p:nvPr/>
        </p:nvSpPr>
        <p:spPr>
          <a:xfrm>
            <a:off x="3666069" y="7581636"/>
            <a:ext cx="34715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000" b="1" u="sng" dirty="0">
                <a:latin typeface="MrEavesXLModOT-Book" panose="020B0503060502020202" pitchFamily="34" charset="0"/>
              </a:rPr>
              <a:t>En distanciel</a:t>
            </a:r>
            <a:r>
              <a:rPr lang="fr-FR" sz="1000" dirty="0">
                <a:latin typeface="MrEavesXLModOT-Book" panose="020B0503060502020202" pitchFamily="34" charset="0"/>
              </a:rPr>
              <a:t> : Supports de travail, ressources complémentaires et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attestation de formation transmis en format numérique.</a:t>
            </a:r>
          </a:p>
          <a:p>
            <a:pPr algn="just"/>
            <a:r>
              <a:rPr lang="fr-FR" sz="1000" dirty="0">
                <a:latin typeface="MrEavesXLModOT-Book" panose="020B0503060502020202" pitchFamily="34" charset="0"/>
              </a:rPr>
              <a:t>Questionnaire d’évaluation à compléter via Microsoft Forms.</a:t>
            </a:r>
          </a:p>
        </p:txBody>
      </p:sp>
      <p:pic>
        <p:nvPicPr>
          <p:cNvPr id="16" name="Image 15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B7861C9A-F8B1-B53E-6033-3609876A9D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503"/>
          <a:stretch>
            <a:fillRect/>
          </a:stretch>
        </p:blipFill>
        <p:spPr>
          <a:xfrm>
            <a:off x="5025852" y="630611"/>
            <a:ext cx="751970" cy="307064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F211EA2B-4C1A-653C-3838-93F4CBF7E787}"/>
              </a:ext>
            </a:extLst>
          </p:cNvPr>
          <p:cNvPicPr/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2802" y="129545"/>
            <a:ext cx="1011357" cy="826607"/>
          </a:xfrm>
          <a:prstGeom prst="rect">
            <a:avLst/>
          </a:prstGeom>
        </p:spPr>
      </p:pic>
      <p:pic>
        <p:nvPicPr>
          <p:cNvPr id="21" name="Image 20" descr="Une image contenant Graphique, Police, graphism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5CB379E9-6750-55FF-54E5-AB27CB7E22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393" y="122995"/>
            <a:ext cx="1194750" cy="47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6730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c6c7ff-2566-4dc4-9958-a3d5c3fd133b">
      <Terms xmlns="http://schemas.microsoft.com/office/infopath/2007/PartnerControls"/>
    </lcf76f155ced4ddcb4097134ff3c332f>
    <Commentaires xmlns="0dc6c7ff-2566-4dc4-9958-a3d5c3fd133b" xsi:nil="true"/>
    <_Flow_SignoffStatus xmlns="0dc6c7ff-2566-4dc4-9958-a3d5c3fd133b" xsi:nil="true"/>
    <TaxCatchAll xmlns="240d4da6-1ad6-426d-8ee7-6cf57eca747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7CDF439B46A44B86B1920CE6D5FFD4" ma:contentTypeVersion="22" ma:contentTypeDescription="Crée un document." ma:contentTypeScope="" ma:versionID="5673df94ea62bff73d85695336159fc4">
  <xsd:schema xmlns:xsd="http://www.w3.org/2001/XMLSchema" xmlns:xs="http://www.w3.org/2001/XMLSchema" xmlns:p="http://schemas.microsoft.com/office/2006/metadata/properties" xmlns:ns2="0dc6c7ff-2566-4dc4-9958-a3d5c3fd133b" xmlns:ns3="240d4da6-1ad6-426d-8ee7-6cf57eca7477" targetNamespace="http://schemas.microsoft.com/office/2006/metadata/properties" ma:root="true" ma:fieldsID="111b104618d3131969cf84d75e7cc6bc" ns2:_="" ns3:_="">
    <xsd:import namespace="0dc6c7ff-2566-4dc4-9958-a3d5c3fd133b"/>
    <xsd:import namespace="240d4da6-1ad6-426d-8ee7-6cf57eca74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_Flow_SignoffStatu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Commentaire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c6c7ff-2566-4dc4-9958-a3d5c3fd13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18" nillable="true" ma:displayName="État de validation" ma:internalName="_x00c9_tat_x0020_de_x0020_validation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alises d’images" ma:readOnly="false" ma:fieldId="{5cf76f15-5ced-4ddc-b409-7134ff3c332f}" ma:taxonomyMulti="true" ma:sspId="1abaac89-6cc8-4182-a6a8-e6dc769615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Commentaires" ma:index="25" nillable="true" ma:displayName="Commentaires" ma:format="Dropdown" ma:internalName="Commentaires">
      <xsd:simpleType>
        <xsd:restriction base="dms:Text">
          <xsd:maxLength value="255"/>
        </xsd:restriction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0d4da6-1ad6-426d-8ee7-6cf57eca747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b00fa1c1-a8d6-4c6b-b648-e7190e1a5684}" ma:internalName="TaxCatchAll" ma:showField="CatchAllData" ma:web="240d4da6-1ad6-426d-8ee7-6cf57eca74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75F5513-8BDF-44E1-9F63-CF3C84546516}">
  <ds:schemaRefs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  <ds:schemaRef ds:uri="240d4da6-1ad6-426d-8ee7-6cf57eca7477"/>
    <ds:schemaRef ds:uri="0dc6c7ff-2566-4dc4-9958-a3d5c3fd133b"/>
  </ds:schemaRefs>
</ds:datastoreItem>
</file>

<file path=customXml/itemProps2.xml><?xml version="1.0" encoding="utf-8"?>
<ds:datastoreItem xmlns:ds="http://schemas.openxmlformats.org/officeDocument/2006/customXml" ds:itemID="{F4F4F9D1-3CF6-4F77-A17E-39F8B9BCF0EB}">
  <ds:schemaRefs>
    <ds:schemaRef ds:uri="0dc6c7ff-2566-4dc4-9958-a3d5c3fd133b"/>
    <ds:schemaRef ds:uri="240d4da6-1ad6-426d-8ee7-6cf57eca747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5319AD5-5E32-401C-AB97-5C293C88A2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656</Words>
  <Application>Microsoft Office PowerPoint</Application>
  <PresentationFormat>Personnalisé</PresentationFormat>
  <Paragraphs>55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MrEavesXLModOT-Bold</vt:lpstr>
      <vt:lpstr>MrEavesXLModOT-Book</vt:lpstr>
      <vt:lpstr>MrEavesXLModOT-Heavy</vt:lpstr>
      <vt:lpstr>MrEavesXLModOT-Light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Pédagogie</dc:creator>
  <cp:lastModifiedBy>Nicolas CLAICHE</cp:lastModifiedBy>
  <cp:revision>11</cp:revision>
  <cp:lastPrinted>2025-09-08T14:00:10Z</cp:lastPrinted>
  <dcterms:created xsi:type="dcterms:W3CDTF">2023-02-09T09:15:20Z</dcterms:created>
  <dcterms:modified xsi:type="dcterms:W3CDTF">2026-02-16T10:57:37Z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0x010100D77CDF439B46A44B86B1920CE6D5FFD4</vt:lpwstr>
  </property>
  <property fmtid="{D5CDD505-2E9C-101B-9397-08002B2CF9AE}" pid="3" name="MediaServiceImageTags">
    <vt:lpwstr/>
  </property>
</Properties>
</file>