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7199313" cy="103314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0A3"/>
    <a:srgbClr val="D7C63A"/>
    <a:srgbClr val="0098B8"/>
    <a:srgbClr val="BFAEA6"/>
    <a:srgbClr val="FFC000"/>
    <a:srgbClr val="0070C0"/>
    <a:srgbClr val="00B0F0"/>
    <a:srgbClr val="CCFF33"/>
    <a:srgbClr val="3F4388"/>
    <a:srgbClr val="008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6482B0-7E36-4CAE-810C-928EBA7360E0}" v="4" dt="2026-05-05T12:19:16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2682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e IMAMBAKAS" userId="10ddf9b1-96d7-4c1f-802f-d9a5582d8cb6" providerId="ADAL" clId="{E581B644-1CD3-414B-9FF3-943636DB0EB7}"/>
    <pc:docChg chg="modSld">
      <pc:chgData name="Estelle IMAMBAKAS" userId="10ddf9b1-96d7-4c1f-802f-d9a5582d8cb6" providerId="ADAL" clId="{E581B644-1CD3-414B-9FF3-943636DB0EB7}" dt="2026-05-05T12:19:35.701" v="76" actId="20577"/>
      <pc:docMkLst>
        <pc:docMk/>
      </pc:docMkLst>
      <pc:sldChg chg="modSp mod">
        <pc:chgData name="Estelle IMAMBAKAS" userId="10ddf9b1-96d7-4c1f-802f-d9a5582d8cb6" providerId="ADAL" clId="{E581B644-1CD3-414B-9FF3-943636DB0EB7}" dt="2026-05-05T12:19:35.701" v="76" actId="20577"/>
        <pc:sldMkLst>
          <pc:docMk/>
          <pc:sldMk cId="2074673053" sldId="263"/>
        </pc:sldMkLst>
        <pc:spChg chg="mod">
          <ac:chgData name="Estelle IMAMBAKAS" userId="10ddf9b1-96d7-4c1f-802f-d9a5582d8cb6" providerId="ADAL" clId="{E581B644-1CD3-414B-9FF3-943636DB0EB7}" dt="2026-05-05T12:19:35.701" v="76" actId="20577"/>
          <ac:spMkLst>
            <pc:docMk/>
            <pc:sldMk cId="2074673053" sldId="263"/>
            <ac:spMk id="7" creationId="{9FBE613A-D8EE-5CBA-42BA-4BDBA9405418}"/>
          </ac:spMkLst>
        </pc:spChg>
        <pc:spChg chg="mod">
          <ac:chgData name="Estelle IMAMBAKAS" userId="10ddf9b1-96d7-4c1f-802f-d9a5582d8cb6" providerId="ADAL" clId="{E581B644-1CD3-414B-9FF3-943636DB0EB7}" dt="2026-05-05T12:15:19.087" v="10" actId="1035"/>
          <ac:spMkLst>
            <pc:docMk/>
            <pc:sldMk cId="2074673053" sldId="263"/>
            <ac:spMk id="9" creationId="{7898F996-0CC8-CFA5-A1AE-EA9A5405BD4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67ADC2C-B01C-3C2A-4DB4-061D2034B7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C023F7-8429-51F4-0267-73E8706BD2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58307-72CD-4518-9768-83AF8A755DEB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43FAAB-01A3-64FB-31CB-3FD1270E92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BFFAF7-69F7-2FBD-D353-6878BE75C6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048D2-7FE3-4D14-92B8-7FF08B078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0921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61F38-BE0E-4005-AF3E-7D085E626C9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1241425"/>
            <a:ext cx="23336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AC3FC-F45C-4B2D-80C3-5F98F06D09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0825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690819"/>
            <a:ext cx="6119416" cy="3596875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426403"/>
            <a:ext cx="5399485" cy="2494375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04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3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50054"/>
            <a:ext cx="1552352" cy="875542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50054"/>
            <a:ext cx="4567064" cy="8755426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35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37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575691"/>
            <a:ext cx="6209407" cy="429759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913943"/>
            <a:ext cx="6209407" cy="2260004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64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50056"/>
            <a:ext cx="6209407" cy="199693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532641"/>
            <a:ext cx="3045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773849"/>
            <a:ext cx="3045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532641"/>
            <a:ext cx="3060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773849"/>
            <a:ext cx="3060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3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97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04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487540"/>
            <a:ext cx="3644652" cy="7342026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96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487540"/>
            <a:ext cx="3644652" cy="7342026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7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50056"/>
            <a:ext cx="6209407" cy="199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750270"/>
            <a:ext cx="6209407" cy="6555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3A968-22BD-4D4E-AF66-2917B0162A6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575726"/>
            <a:ext cx="2429768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72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CF76A-FFBC-5457-C8E8-00BC13AB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7">
            <a:extLst>
              <a:ext uri="{FF2B5EF4-FFF2-40B4-BE49-F238E27FC236}">
                <a16:creationId xmlns:a16="http://schemas.microsoft.com/office/drawing/2014/main" id="{1C905369-C52F-026E-9ADA-9ED6E5762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4" y="10185245"/>
            <a:ext cx="7133768" cy="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1C4305A-E9EA-A66C-D5BA-C239553192CD}"/>
              </a:ext>
            </a:extLst>
          </p:cNvPr>
          <p:cNvSpPr/>
          <p:nvPr/>
        </p:nvSpPr>
        <p:spPr>
          <a:xfrm>
            <a:off x="174819" y="129545"/>
            <a:ext cx="4630862" cy="82660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rEavesXLModOT-Heavy" panose="020B0903060502020204" pitchFamily="34" charset="0"/>
              </a:rPr>
              <a:t>FEE Bât* « RENO Perf. » : Module : </a:t>
            </a:r>
          </a:p>
          <a:p>
            <a:pPr algn="ctr"/>
            <a:r>
              <a:rPr lang="fr-FR" sz="1400" i="1" dirty="0">
                <a:solidFill>
                  <a:schemeClr val="bg1"/>
                </a:solidFill>
                <a:latin typeface="MrEavesXLModOT-Heavy" panose="020B0903060502020204" pitchFamily="34" charset="0"/>
              </a:rPr>
              <a:t>Mise en œuvre des systèmes de ventilation dans des bâtiments existants</a:t>
            </a:r>
          </a:p>
          <a:p>
            <a:pPr algn="ctr"/>
            <a:r>
              <a:rPr lang="fr-FR" sz="900" i="1" dirty="0">
                <a:solidFill>
                  <a:schemeClr val="bg1"/>
                </a:solidFill>
                <a:latin typeface="MrEavesXLModOT-Book" panose="020B0503060502020202" pitchFamily="34" charset="0"/>
              </a:rPr>
              <a:t>* </a:t>
            </a:r>
            <a:r>
              <a:rPr lang="fr-FR" sz="900" dirty="0">
                <a:solidFill>
                  <a:schemeClr val="bg1"/>
                </a:solidFill>
                <a:latin typeface="MrEavesXLModOT-Book" panose="020B0503060502020202" pitchFamily="34" charset="0"/>
              </a:rPr>
              <a:t>Formation aux Economies d’Energie dans le Bâtiment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651AE8D-F8A7-1ED2-2D6C-10BB7BDD1B70}"/>
              </a:ext>
            </a:extLst>
          </p:cNvPr>
          <p:cNvSpPr/>
          <p:nvPr/>
        </p:nvSpPr>
        <p:spPr>
          <a:xfrm>
            <a:off x="180223" y="1242428"/>
            <a:ext cx="3328056" cy="7956514"/>
          </a:xfrm>
          <a:prstGeom prst="roundRect">
            <a:avLst>
              <a:gd name="adj" fmla="val 7380"/>
            </a:avLst>
          </a:prstGeom>
          <a:solidFill>
            <a:srgbClr val="ECE7E4"/>
          </a:solidFill>
          <a:ln>
            <a:solidFill>
              <a:srgbClr val="E5E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44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BE613A-D8EE-5CBA-42BA-4BDBA9405418}"/>
              </a:ext>
            </a:extLst>
          </p:cNvPr>
          <p:cNvSpPr txBox="1"/>
          <p:nvPr/>
        </p:nvSpPr>
        <p:spPr>
          <a:xfrm>
            <a:off x="179581" y="1273964"/>
            <a:ext cx="3321985" cy="82176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900" dirty="0">
                <a:solidFill>
                  <a:srgbClr val="E9522B"/>
                </a:solidFill>
                <a:latin typeface="MrEavesXLModOT-Bold" panose="020B0803060502020204" pitchFamily="34" charset="0"/>
              </a:rPr>
              <a:t>ENJEUX :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Intégrer les enjeux du marché de la rénovation énergétique et mettre en œuvre des systèmes de ventilation dans des bâtiments existants, conforme aux évolutions réglementaires.</a:t>
            </a:r>
            <a:endParaRPr lang="fr-FR" sz="9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endParaRPr lang="fr-FR" sz="9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0083A1"/>
                </a:solidFill>
                <a:latin typeface="MrEavesXLModOT-Bold" panose="020B0803060502020204" pitchFamily="34" charset="0"/>
              </a:rPr>
              <a:t>OBJECTIFS PEDAGOGIQUES :</a:t>
            </a:r>
            <a:endParaRPr lang="fr-FR" sz="9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Repérer les sources de polluants​ et identifier les grands principes de ventilation et technologies associées​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Repérer les principaux écarts et pathologies observés en lien avec la ventilation mécanique et mettre en œuvre les moyens pour les éviter​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Respecter les exigences réglementaires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Appliquer les bonnes pratiques de conception et les principales règles de dimensionnement et mise en œuvre en vue d’éviter les principaux écarts et pathologies observés.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Gérer les interfaces et l’ordonnancement des travaux​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Vérifier, contrôler et mettre en service son installation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Identifier et intégrer les aides financières existantes en fonction de la situation et du revenu fiscal du client.</a:t>
            </a:r>
          </a:p>
          <a:p>
            <a:pPr algn="just"/>
            <a:endParaRPr lang="fr-FR" sz="900" dirty="0">
              <a:solidFill>
                <a:srgbClr val="D4BE30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D4BE30"/>
                </a:solidFill>
                <a:latin typeface="MrEavesXLModOT-Bold" panose="020B0803060502020204" pitchFamily="34" charset="0"/>
              </a:rPr>
              <a:t>PUBLIC :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Chefs d’entreprise, artisans, techniciens, conducteurs de travaux, personnel de chantier, Référent technique « RGE » de l'entreprise ; …</a:t>
            </a:r>
          </a:p>
          <a:p>
            <a:pPr algn="just"/>
            <a:endParaRPr lang="fr-FR" sz="900" dirty="0">
              <a:solidFill>
                <a:srgbClr val="EE522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EE5221"/>
                </a:solidFill>
                <a:latin typeface="MrEavesXLModOT-Bold" panose="020B0803060502020204" pitchFamily="34" charset="0"/>
              </a:rPr>
              <a:t>PRÉREQUIS: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Maîtriser les fondamentaux de son métier.</a:t>
            </a:r>
          </a:p>
          <a:p>
            <a:pPr algn="just"/>
            <a:endParaRPr lang="fr-FR" sz="900" dirty="0">
              <a:solidFill>
                <a:srgbClr val="3F4388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3F4388"/>
                </a:solidFill>
                <a:latin typeface="MrEavesXLModOT-Bold" panose="020B0803060502020204" pitchFamily="34" charset="0"/>
              </a:rPr>
              <a:t>MÉTHODES : </a:t>
            </a:r>
            <a:r>
              <a:rPr lang="fr-FR" sz="900" dirty="0">
                <a:latin typeface="MrEavesXLModOT-Book" panose="020B0503060502020202" pitchFamily="34" charset="0"/>
              </a:rPr>
              <a:t>Présentation interactive, échanges d’expériences et questions-réponses, études de cas à travers des visites virtuelles, quiz d’ancrage, film pédagogique…</a:t>
            </a:r>
          </a:p>
          <a:p>
            <a:pPr lvl="0" algn="just"/>
            <a:endParaRPr lang="fr-FR" sz="900" u="sng" dirty="0">
              <a:latin typeface="MrEavesXLModOT-Book" panose="020B0503060502020202" pitchFamily="34" charset="0"/>
            </a:endParaRPr>
          </a:p>
          <a:p>
            <a:pPr lvl="0" algn="just"/>
            <a:r>
              <a:rPr lang="fr-FR" sz="900" u="sng" dirty="0">
                <a:latin typeface="MrEavesXLModOT-Book" panose="020B0503060502020202" pitchFamily="34" charset="0"/>
              </a:rPr>
              <a:t>En distanciel</a:t>
            </a:r>
            <a:r>
              <a:rPr lang="fr-FR" sz="900" dirty="0">
                <a:latin typeface="MrEavesXLModOT-Book" panose="020B0503060502020202" pitchFamily="34" charset="0"/>
              </a:rPr>
              <a:t> : « </a:t>
            </a:r>
            <a:r>
              <a:rPr lang="fr-FR" sz="900" dirty="0">
                <a:effectLst/>
                <a:latin typeface="MrEavesXLModOT-Book" panose="020B0503060502020202" pitchFamily="34" charset="0"/>
                <a:ea typeface="Aptos" panose="020B0004020202020204" pitchFamily="34" charset="0"/>
                <a:cs typeface="Aptos" panose="020B0004020202020204" pitchFamily="34" charset="0"/>
              </a:rPr>
              <a:t>Utilisation du logiciel de Visioconférence Microsoft TEAMS® permettant les échanges oraux et mise à disposition d’un « chat room » pour les questions. Une assistance technique disponible par téléphone pour vous aider en cas de difficulté ».</a:t>
            </a:r>
            <a:endParaRPr lang="fr-FR" sz="900" dirty="0">
              <a:latin typeface="MrEavesXLModOT-Book" panose="020B0503060502020202" pitchFamily="34" charset="0"/>
            </a:endParaRPr>
          </a:p>
          <a:p>
            <a:pPr lvl="0"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solidFill>
                  <a:srgbClr val="E9522B"/>
                </a:solidFill>
                <a:latin typeface="MrEavesXLModOT-Bold"/>
              </a:rPr>
              <a:t>ANIMATION </a:t>
            </a:r>
            <a:r>
              <a:rPr lang="fr-FR" sz="900" b="1" dirty="0">
                <a:solidFill>
                  <a:srgbClr val="E9522B"/>
                </a:solidFill>
                <a:latin typeface="MrEavesXLModOT-Bold"/>
              </a:rPr>
              <a:t>: </a:t>
            </a:r>
          </a:p>
          <a:p>
            <a:pPr algn="just"/>
            <a:r>
              <a:rPr lang="fr-FR" sz="900" dirty="0">
                <a:latin typeface="MrEavesXLModOT-Book"/>
              </a:rPr>
              <a:t>Nicolas CLAICHE</a:t>
            </a:r>
            <a:r>
              <a:rPr lang="fr-FR" sz="900" dirty="0">
                <a:latin typeface="MrEavesXLModOT-Book" panose="020B0503060502020202" pitchFamily="34" charset="0"/>
              </a:rPr>
              <a:t> : </a:t>
            </a:r>
            <a:r>
              <a:rPr lang="fr-FR" sz="900" dirty="0">
                <a:latin typeface="MrEavesXLModOT-Book"/>
              </a:rPr>
              <a:t>Formateur consultant en rénovation thermique de l’habitation et habilité « RENO Perf. »  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solidFill>
                  <a:srgbClr val="0083A1"/>
                </a:solidFill>
                <a:latin typeface="MrEavesXLModOT-Bold" panose="020B0803060502020204" pitchFamily="34" charset="0"/>
              </a:rPr>
              <a:t>NOMBRE DE PARTICIPANTS : </a:t>
            </a:r>
            <a:r>
              <a:rPr lang="fr-FR" sz="900" dirty="0">
                <a:latin typeface="MrEavesXLModOT-Book" panose="020B0503060502020202" pitchFamily="34" charset="0"/>
              </a:rPr>
              <a:t>Min : 6  / max : 15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solidFill>
                  <a:srgbClr val="D4BE30"/>
                </a:solidFill>
                <a:latin typeface="MrEavesXLModOT-Bold" panose="020B0803060502020204" pitchFamily="34" charset="0"/>
              </a:rPr>
              <a:t>À PREVOIR / A NOTER :</a:t>
            </a:r>
          </a:p>
          <a:p>
            <a:pPr algn="just"/>
            <a:r>
              <a:rPr lang="fr-FR" sz="900" u="sng" dirty="0">
                <a:latin typeface="MrEavesXLModOT-Book" panose="020B0503060502020202" pitchFamily="34" charset="0"/>
              </a:rPr>
              <a:t>En présentiel</a:t>
            </a:r>
            <a:r>
              <a:rPr lang="fr-FR" sz="900" dirty="0">
                <a:latin typeface="MrEavesXLModOT-Book" panose="020B0503060502020202" pitchFamily="34" charset="0"/>
              </a:rPr>
              <a:t> : Prévoir un ordinateur (ou une tablette) avec un accès à une boite mail pour le passage du QCM « RGE**.</a:t>
            </a:r>
            <a:endParaRPr lang="fr-FR" sz="900" dirty="0">
              <a:effectLst/>
              <a:latin typeface="MrEavesXLModOT-Book" panose="020B0503060502020202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just"/>
            <a:r>
              <a:rPr lang="fr-FR" sz="900" u="sng" dirty="0">
                <a:latin typeface="MrEavesXLModOT-Book" panose="020B0503060502020202" pitchFamily="34" charset="0"/>
              </a:rPr>
              <a:t>En distanciel</a:t>
            </a:r>
            <a:r>
              <a:rPr lang="fr-FR" sz="900" dirty="0">
                <a:latin typeface="MrEavesXLModOT-Book" panose="020B0503060502020202" pitchFamily="34" charset="0"/>
              </a:rPr>
              <a:t> : Prévoir un ordinateur (ou une tablette) équipé d’un micro et d’une caméra et une connexion internet haut débit.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Cette formation prépare le professionnel qui le souhaite à passer </a:t>
            </a:r>
            <a:r>
              <a:rPr lang="fr-FR" sz="900" b="1" dirty="0">
                <a:latin typeface="MrEavesXLModOT-Book" panose="020B0503060502020202" pitchFamily="34" charset="0"/>
              </a:rPr>
              <a:t>le contrôle de connaissances réglementaires (dit QCM RGE**) relatif aux connaissances </a:t>
            </a:r>
            <a:r>
              <a:rPr lang="fr-FR" sz="900" dirty="0">
                <a:latin typeface="MrEavesXLModOT-Book" panose="020B0503060502020202" pitchFamily="34" charset="0"/>
              </a:rPr>
              <a:t>attendues à compter du </a:t>
            </a:r>
            <a:r>
              <a:rPr lang="fr-FR" sz="900" b="1" dirty="0">
                <a:latin typeface="MrEavesXLModOT-Book" panose="020B0503060502020202" pitchFamily="34" charset="0"/>
              </a:rPr>
              <a:t>1</a:t>
            </a:r>
            <a:r>
              <a:rPr lang="fr-FR" sz="900" b="1" baseline="30000" dirty="0">
                <a:latin typeface="MrEavesXLModOT-Book" panose="020B0503060502020202" pitchFamily="34" charset="0"/>
              </a:rPr>
              <a:t>er</a:t>
            </a:r>
            <a:r>
              <a:rPr lang="fr-FR" sz="900" b="1" dirty="0">
                <a:latin typeface="MrEavesXLModOT-Book" panose="020B0503060502020202" pitchFamily="34" charset="0"/>
              </a:rPr>
              <a:t>  octobre 2025</a:t>
            </a:r>
            <a:r>
              <a:rPr lang="fr-FR" sz="900" dirty="0">
                <a:latin typeface="MrEavesXLModOT-Book" panose="020B0503060502020202" pitchFamily="34" charset="0"/>
              </a:rPr>
              <a:t>. La réussite de ce QCM RGE** </a:t>
            </a:r>
            <a:r>
              <a:rPr lang="fr-FR" sz="900" b="1" dirty="0">
                <a:latin typeface="MrEavesXLModOT-Book" panose="020B0503060502020202" pitchFamily="34" charset="0"/>
              </a:rPr>
              <a:t>est  une des conditions d’accès au signe RGE** (24/30 minimum).</a:t>
            </a:r>
          </a:p>
          <a:p>
            <a:pPr algn="just"/>
            <a:r>
              <a:rPr lang="fr-FR" sz="800" i="1" dirty="0">
                <a:latin typeface="MrEavesXLModOT-Book" panose="020B0503060502020202" pitchFamily="34" charset="0"/>
              </a:rPr>
              <a:t>**Reconnu Garant de l’Environnement</a:t>
            </a:r>
          </a:p>
          <a:p>
            <a:pPr algn="just"/>
            <a:endParaRPr lang="fr-FR" sz="900" b="1" dirty="0">
              <a:solidFill>
                <a:srgbClr val="1E50A3"/>
              </a:solidFill>
              <a:latin typeface="MrEavesXLModOT-Book" panose="020B0503060502020202" pitchFamily="34" charset="0"/>
            </a:endParaRPr>
          </a:p>
          <a:p>
            <a:pPr algn="just"/>
            <a:r>
              <a:rPr lang="fr-FR" sz="900" b="1" dirty="0">
                <a:solidFill>
                  <a:srgbClr val="1E50A3"/>
                </a:solidFill>
                <a:latin typeface="MrEavesXLModOT-Book" panose="020B0503060502020202" pitchFamily="34" charset="0"/>
              </a:rPr>
              <a:t>STAGE INTRA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Formation réalisable dans votre entreprise.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98F996-0CC8-CFA5-A1AE-EA9A5405BD48}"/>
              </a:ext>
            </a:extLst>
          </p:cNvPr>
          <p:cNvSpPr txBox="1"/>
          <p:nvPr/>
        </p:nvSpPr>
        <p:spPr>
          <a:xfrm>
            <a:off x="3686437" y="1785267"/>
            <a:ext cx="3471536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Pourquoi ventile-t-on ?​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Repérer les sources de polluants ​;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Identifier les grands principes de ventilation et technologies associées.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 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Comprendre et repérer  les principaux écarts et pathologies observés en lien avec la catégorie de travaux.</a:t>
            </a:r>
          </a:p>
          <a:p>
            <a:pPr algn="just"/>
            <a:endParaRPr lang="fr-FR" sz="1000" b="1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Eviter les principaux écarts et pathologies observés par la conception et la mise en œuvre d’ une installation de ventilation performante 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Respecter les exigences réglementaires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Appliquer les bonnes pratiques de conception en vue d’éviter les principaux écarts et pathologies observés​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Appliquer les principales règles de dimensionnement et mise en œuvre en vue de traiter les points singuliers et éviter les écarts et contre-performances​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Anticiper et gérer les interfaces en conception​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Gérer les interfaces et l’ordonnancement des travaux.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 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Vérification, réception, mise en service et entretien de l’installation 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Vérifier et contrôler le bon fonctionnement de l’installation ; 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Mettre en service le système de ventilation mécanique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Expliquer l’intérêt d’entretenir son installation à son client.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 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Savoir conseiller son client et réaliser une offre intégrant les aides financières en fonction de la situation et revenu fiscal du client.</a:t>
            </a:r>
          </a:p>
          <a:p>
            <a:pPr algn="just"/>
            <a:endParaRPr lang="fr-FR" sz="1000" b="1" dirty="0">
              <a:latin typeface="MrEavesXLModOT-Book"/>
            </a:endParaRPr>
          </a:p>
          <a:p>
            <a:pPr algn="just"/>
            <a:r>
              <a:rPr lang="fr-FR" sz="1000" b="1" dirty="0">
                <a:latin typeface="MrEavesXLModOT-Book"/>
              </a:rPr>
              <a:t>QCM de contrôle des connaissances</a:t>
            </a:r>
            <a:r>
              <a:rPr lang="fr-FR" sz="1000" dirty="0">
                <a:latin typeface="MrEavesXLModOT-Book"/>
              </a:rPr>
              <a:t>. (un seul passage à l’issue de la formation – tout test additionnel sera facturé 60 € NT supplémentaires), </a:t>
            </a:r>
            <a:r>
              <a:rPr lang="fr-FR" sz="1000" dirty="0"/>
              <a:t>Le passage du QCM est obligatoirement en présentiel.</a:t>
            </a:r>
            <a:endParaRPr lang="fr-FR" sz="1000" dirty="0">
              <a:latin typeface="MrEavesXLModOT-Book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4C5EFC47-C1CF-4CA8-CA36-86889B6A3F92}"/>
              </a:ext>
            </a:extLst>
          </p:cNvPr>
          <p:cNvSpPr/>
          <p:nvPr/>
        </p:nvSpPr>
        <p:spPr>
          <a:xfrm>
            <a:off x="3686437" y="8962243"/>
            <a:ext cx="3328056" cy="45215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>
                <a:latin typeface="MrEavesXLModOT-Bold" panose="020B0803060502020204" pitchFamily="34" charset="0"/>
              </a:rPr>
              <a:t>PRIX : 285 € Net de Taxe / stagiaire</a:t>
            </a:r>
            <a:r>
              <a:rPr lang="fr-FR" sz="1100">
                <a:latin typeface="MrEavesXLModOT-Bold" panose="020B0803060502020204" pitchFamily="34" charset="0"/>
              </a:rPr>
              <a:t> 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4C1D27B-FB58-A357-5A6C-FDB5B34CE893}"/>
              </a:ext>
            </a:extLst>
          </p:cNvPr>
          <p:cNvGrpSpPr/>
          <p:nvPr/>
        </p:nvGrpSpPr>
        <p:grpSpPr>
          <a:xfrm>
            <a:off x="3691606" y="1240536"/>
            <a:ext cx="3382430" cy="424733"/>
            <a:chOff x="3723505" y="1240536"/>
            <a:chExt cx="3382430" cy="424733"/>
          </a:xfrm>
        </p:grpSpPr>
        <p:pic>
          <p:nvPicPr>
            <p:cNvPr id="19" name="Image 7">
              <a:extLst>
                <a:ext uri="{FF2B5EF4-FFF2-40B4-BE49-F238E27FC236}">
                  <a16:creationId xmlns:a16="http://schemas.microsoft.com/office/drawing/2014/main" id="{6C826B05-8AE7-A435-2CC9-97B917CBF5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6141" y="1619550"/>
              <a:ext cx="3061226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5BDC171-426E-3EF5-0A1D-E990106D57F8}"/>
                </a:ext>
              </a:extLst>
            </p:cNvPr>
            <p:cNvSpPr txBox="1">
              <a:spLocks/>
            </p:cNvSpPr>
            <p:nvPr/>
          </p:nvSpPr>
          <p:spPr>
            <a:xfrm>
              <a:off x="3723505" y="1240536"/>
              <a:ext cx="3382430" cy="30777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400" dirty="0">
                  <a:latin typeface="MrEavesXLModOT-Bold"/>
                </a:rPr>
                <a:t>PROGRAMME : 1 journée </a:t>
              </a:r>
              <a:r>
                <a:rPr lang="fr-FR" sz="1050" dirty="0">
                  <a:latin typeface="MrEavesXLModOT-Bold"/>
                </a:rPr>
                <a:t>(7 + 1 heure de QCM</a:t>
              </a:r>
              <a:r>
                <a:rPr lang="fr-FR" sz="1200" dirty="0">
                  <a:latin typeface="MrEavesXLModOT-Bold"/>
                </a:rPr>
                <a:t>)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5A20B266-5687-06D7-C3BA-2EED9076CA70}"/>
              </a:ext>
            </a:extLst>
          </p:cNvPr>
          <p:cNvGrpSpPr/>
          <p:nvPr/>
        </p:nvGrpSpPr>
        <p:grpSpPr>
          <a:xfrm>
            <a:off x="3717674" y="7073235"/>
            <a:ext cx="3134356" cy="346345"/>
            <a:chOff x="3599656" y="6577597"/>
            <a:chExt cx="1930422" cy="346345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436D5B1-9780-D2E6-563D-9670D26254C3}"/>
                </a:ext>
              </a:extLst>
            </p:cNvPr>
            <p:cNvSpPr txBox="1">
              <a:spLocks/>
            </p:cNvSpPr>
            <p:nvPr/>
          </p:nvSpPr>
          <p:spPr>
            <a:xfrm>
              <a:off x="3599656" y="6577597"/>
              <a:ext cx="669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>
                  <a:latin typeface="MrEavesXLModOT-Bold" panose="020B0803060502020204" pitchFamily="34" charset="0"/>
                </a:rPr>
                <a:t>SUIVI</a:t>
              </a:r>
            </a:p>
          </p:txBody>
        </p:sp>
        <p:pic>
          <p:nvPicPr>
            <p:cNvPr id="12" name="Image 7">
              <a:extLst>
                <a:ext uri="{FF2B5EF4-FFF2-40B4-BE49-F238E27FC236}">
                  <a16:creationId xmlns:a16="http://schemas.microsoft.com/office/drawing/2014/main" id="{93A8B99B-384B-C16F-DA09-D9FF063C60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371" y="6878223"/>
              <a:ext cx="1878707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3D6DB03-2BD8-BE43-F11C-88DA76B15ACA}"/>
              </a:ext>
            </a:extLst>
          </p:cNvPr>
          <p:cNvSpPr txBox="1"/>
          <p:nvPr/>
        </p:nvSpPr>
        <p:spPr>
          <a:xfrm>
            <a:off x="174818" y="9473584"/>
            <a:ext cx="64139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latin typeface="MrEavesXLModOT-Bold" panose="020B0803060502020204" pitchFamily="34" charset="0"/>
              </a:rPr>
              <a:t>Association Régionale de Formation pour l’Artisanat du Bâtiment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40 Rue du Bignon, Immeuble Delta 6, 35510 CESSON SEVIGNE – SIRET 352 013 486 00043 – NDA : 533502544 35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Tél. 02 99 85 51 21 –  contact@arfab-formation.fr – www.arfab-formation.fr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2D1B40-0F1B-2AA6-10A5-E0A418F54D87}"/>
              </a:ext>
            </a:extLst>
          </p:cNvPr>
          <p:cNvSpPr txBox="1"/>
          <p:nvPr/>
        </p:nvSpPr>
        <p:spPr>
          <a:xfrm>
            <a:off x="5186342" y="9912193"/>
            <a:ext cx="18813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>
                <a:latin typeface="MrEavesXLModOT-Book" panose="020B0503060502020202" pitchFamily="34" charset="0"/>
              </a:rPr>
              <a:t>F2 34 – MAJ : </a:t>
            </a:r>
            <a:fld id="{D5F77F4E-88C0-4A44-B2DE-63D327F8A6B8}" type="datetime1">
              <a:rPr lang="fr-FR" sz="900" smtClean="0">
                <a:latin typeface="MrEavesXLModOT-Book" panose="020B0503060502020202" pitchFamily="34" charset="0"/>
              </a:rPr>
              <a:t>05/05/2026</a:t>
            </a:fld>
            <a:endParaRPr lang="fr-FR" sz="900">
              <a:latin typeface="MrEavesXLModOT-Book" panose="020B0503060502020202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73CD93-9BC3-8965-917B-250A9CD054FE}"/>
              </a:ext>
            </a:extLst>
          </p:cNvPr>
          <p:cNvSpPr txBox="1"/>
          <p:nvPr/>
        </p:nvSpPr>
        <p:spPr>
          <a:xfrm>
            <a:off x="3696440" y="7425727"/>
            <a:ext cx="3471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Feuilles d’émargement collectives contre signées par le formateur et attestation de formation.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Fiche d’évaluation de la formation renseignée par chaque stagiaire.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Remise d’un fascicule support de travail et de ressources réglementaires.</a:t>
            </a:r>
          </a:p>
          <a:p>
            <a:pPr algn="just"/>
            <a:r>
              <a:rPr lang="fr-FR" sz="1000" u="sng" dirty="0">
                <a:latin typeface="MrEavesXLModOT-Book" panose="020B0503060502020202" pitchFamily="34" charset="0"/>
              </a:rPr>
              <a:t>En distanciel</a:t>
            </a:r>
            <a:r>
              <a:rPr lang="fr-FR" sz="1000" dirty="0">
                <a:latin typeface="MrEavesXLModOT-Book" panose="020B0503060502020202" pitchFamily="34" charset="0"/>
              </a:rPr>
              <a:t> : </a:t>
            </a:r>
            <a:r>
              <a:rPr lang="fr-FR" sz="1000" dirty="0">
                <a:effectLst/>
                <a:latin typeface="MrEavesXLModOT-Book" panose="020B0503060502020202" pitchFamily="34" charset="0"/>
                <a:ea typeface="Aptos" panose="020B0004020202020204" pitchFamily="34" charset="0"/>
                <a:cs typeface="Aptos" panose="020B0004020202020204" pitchFamily="34" charset="0"/>
              </a:rPr>
              <a:t>Supports de travail, ressources complémentaires et attestation de formation transmis en format numérique.</a:t>
            </a:r>
          </a:p>
          <a:p>
            <a:pPr algn="just"/>
            <a:r>
              <a:rPr lang="fr-FR" sz="1000" dirty="0">
                <a:effectLst/>
                <a:latin typeface="MrEavesXLModOT-Book" panose="020B0503060502020202" pitchFamily="34" charset="0"/>
                <a:ea typeface="Aptos" panose="020B0004020202020204" pitchFamily="34" charset="0"/>
                <a:cs typeface="Aptos" panose="020B0004020202020204" pitchFamily="34" charset="0"/>
              </a:rPr>
              <a:t>Questionnaire d’évaluation à compléter via </a:t>
            </a:r>
            <a:r>
              <a:rPr lang="fr-FR" sz="1000" dirty="0">
                <a:latin typeface="MrEavesXLModOT-Book" panose="020B0503060502020202" pitchFamily="34" charset="0"/>
                <a:ea typeface="Aptos" panose="020B0004020202020204" pitchFamily="34" charset="0"/>
                <a:cs typeface="Aptos" panose="020B0004020202020204" pitchFamily="34" charset="0"/>
              </a:rPr>
              <a:t>Microsoft</a:t>
            </a:r>
            <a:r>
              <a:rPr lang="fr-FR" sz="1000" dirty="0">
                <a:effectLst/>
                <a:latin typeface="MrEavesXLModOT-Book" panose="020B0503060502020202" pitchFamily="34" charset="0"/>
                <a:ea typeface="Aptos" panose="020B0004020202020204" pitchFamily="34" charset="0"/>
                <a:cs typeface="Aptos" panose="020B0004020202020204" pitchFamily="34" charset="0"/>
              </a:rPr>
              <a:t> Forms </a:t>
            </a:r>
            <a:endParaRPr lang="fr-FR" sz="1000" dirty="0">
              <a:latin typeface="MrEavesXLModOT-Book" panose="020B0503060502020202" pitchFamily="34" charset="0"/>
            </a:endParaRPr>
          </a:p>
        </p:txBody>
      </p:sp>
      <p:pic>
        <p:nvPicPr>
          <p:cNvPr id="16" name="Image 15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B7861C9A-F8B1-B53E-6033-3609876A9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03"/>
          <a:stretch>
            <a:fillRect/>
          </a:stretch>
        </p:blipFill>
        <p:spPr>
          <a:xfrm>
            <a:off x="5025852" y="630611"/>
            <a:ext cx="751970" cy="307064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211EA2B-4C1A-653C-3838-93F4CBF7E78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802" y="129545"/>
            <a:ext cx="1011357" cy="826607"/>
          </a:xfrm>
          <a:prstGeom prst="rect">
            <a:avLst/>
          </a:prstGeom>
        </p:spPr>
      </p:pic>
      <p:pic>
        <p:nvPicPr>
          <p:cNvPr id="21" name="Image 20" descr="Une image contenant Graphique, Police, graphism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CB379E9-6750-55FF-54E5-AB27CB7E22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393" y="122995"/>
            <a:ext cx="1194750" cy="47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73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CDF439B46A44B86B1920CE6D5FFD4" ma:contentTypeVersion="22" ma:contentTypeDescription="Crée un document." ma:contentTypeScope="" ma:versionID="0146c9cf30fdaa0d8cbb27630da8c3d2">
  <xsd:schema xmlns:xsd="http://www.w3.org/2001/XMLSchema" xmlns:xs="http://www.w3.org/2001/XMLSchema" xmlns:p="http://schemas.microsoft.com/office/2006/metadata/properties" xmlns:ns2="0dc6c7ff-2566-4dc4-9958-a3d5c3fd133b" xmlns:ns3="240d4da6-1ad6-426d-8ee7-6cf57eca7477" targetNamespace="http://schemas.microsoft.com/office/2006/metadata/properties" ma:root="true" ma:fieldsID="854a2397500fd674d8e6a8e29a4be156" ns2:_="" ns3:_="">
    <xsd:import namespace="0dc6c7ff-2566-4dc4-9958-a3d5c3fd133b"/>
    <xsd:import namespace="240d4da6-1ad6-426d-8ee7-6cf57eca74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aire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6c7ff-2566-4dc4-9958-a3d5c3fd13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État de validation" ma:internalName="_x00c9_tat_x0020_de_x0020_validation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1abaac89-6cc8-4182-a6a8-e6dc769615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aires" ma:index="25" nillable="true" ma:displayName="Commentaires" ma:format="Dropdown" ma:internalName="Commentaires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d4da6-1ad6-426d-8ee7-6cf57eca747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00fa1c1-a8d6-4c6b-b648-e7190e1a5684}" ma:internalName="TaxCatchAll" ma:showField="CatchAllData" ma:web="240d4da6-1ad6-426d-8ee7-6cf57eca74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6c7ff-2566-4dc4-9958-a3d5c3fd133b">
      <Terms xmlns="http://schemas.microsoft.com/office/infopath/2007/PartnerControls"/>
    </lcf76f155ced4ddcb4097134ff3c332f>
    <Commentaires xmlns="0dc6c7ff-2566-4dc4-9958-a3d5c3fd133b" xsi:nil="true"/>
    <_Flow_SignoffStatus xmlns="0dc6c7ff-2566-4dc4-9958-a3d5c3fd133b" xsi:nil="true"/>
    <TaxCatchAll xmlns="240d4da6-1ad6-426d-8ee7-6cf57eca7477" xsi:nil="true"/>
  </documentManagement>
</p:properties>
</file>

<file path=customXml/itemProps1.xml><?xml version="1.0" encoding="utf-8"?>
<ds:datastoreItem xmlns:ds="http://schemas.openxmlformats.org/officeDocument/2006/customXml" ds:itemID="{CBA5903E-97AD-4F71-9F1C-FD61FF1B3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6c7ff-2566-4dc4-9958-a3d5c3fd133b"/>
    <ds:schemaRef ds:uri="240d4da6-1ad6-426d-8ee7-6cf57eca74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319AD5-5E32-401C-AB97-5C293C88A2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5F5513-8BDF-44E1-9F63-CF3C84546516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240d4da6-1ad6-426d-8ee7-6cf57eca7477"/>
    <ds:schemaRef ds:uri="0dc6c7ff-2566-4dc4-9958-a3d5c3fd133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792</Words>
  <Application>Microsoft Office PowerPoint</Application>
  <PresentationFormat>Personnalisé</PresentationFormat>
  <Paragraphs>72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MrEavesXLModOT-Bold</vt:lpstr>
      <vt:lpstr>MrEavesXLModOT-Book</vt:lpstr>
      <vt:lpstr>MrEavesXLModOT-Heavy</vt:lpstr>
      <vt:lpstr>MrEavesXLModOT-Light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Pédagogie</dc:creator>
  <cp:lastModifiedBy>Estelle IMAMBAKAS</cp:lastModifiedBy>
  <cp:revision>7</cp:revision>
  <cp:lastPrinted>2025-09-08T14:00:10Z</cp:lastPrinted>
  <dcterms:created xsi:type="dcterms:W3CDTF">2023-02-09T09:15:20Z</dcterms:created>
  <dcterms:modified xsi:type="dcterms:W3CDTF">2026-05-05T12:19:45Z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0x010100D77CDF439B46A44B86B1920CE6D5FFD4</vt:lpwstr>
  </property>
  <property fmtid="{D5CDD505-2E9C-101B-9397-08002B2CF9AE}" pid="3" name="MediaServiceImageTags">
    <vt:lpwstr/>
  </property>
</Properties>
</file>